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8" r:id="rId6"/>
    <p:sldId id="279" r:id="rId7"/>
    <p:sldId id="269" r:id="rId8"/>
    <p:sldId id="270" r:id="rId9"/>
    <p:sldId id="271" r:id="rId10"/>
    <p:sldId id="272" r:id="rId11"/>
    <p:sldId id="273" r:id="rId12"/>
    <p:sldId id="274" r:id="rId13"/>
    <p:sldId id="275" r:id="rId14"/>
    <p:sldId id="276" r:id="rId15"/>
    <p:sldId id="265" r:id="rId16"/>
    <p:sldId id="266" r:id="rId17"/>
    <p:sldId id="267" r:id="rId18"/>
    <p:sldId id="280" r:id="rId19"/>
    <p:sldId id="281" r:id="rId20"/>
    <p:sldId id="282" r:id="rId21"/>
    <p:sldId id="283" r:id="rId22"/>
    <p:sldId id="284"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3" d="100"/>
          <a:sy n="103" d="100"/>
        </p:scale>
        <p:origin x="156"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12FE317-3AE4-4420-823B-D6F755DDF77C}" type="datetimeFigureOut">
              <a:rPr lang="en-US" smtClean="0"/>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F030E8-4F88-40E2-939C-6D7BA1A93DA7}" type="slidenum">
              <a:rPr lang="en-US" smtClean="0"/>
              <a:t>‹#›</a:t>
            </a:fld>
            <a:endParaRPr lang="en-US"/>
          </a:p>
        </p:txBody>
      </p:sp>
    </p:spTree>
    <p:extLst>
      <p:ext uri="{BB962C8B-B14F-4D97-AF65-F5344CB8AC3E}">
        <p14:creationId xmlns:p14="http://schemas.microsoft.com/office/powerpoint/2010/main" val="1424993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12FE317-3AE4-4420-823B-D6F755DDF77C}" type="datetimeFigureOut">
              <a:rPr lang="en-US" smtClean="0"/>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F030E8-4F88-40E2-939C-6D7BA1A93DA7}" type="slidenum">
              <a:rPr lang="en-US" smtClean="0"/>
              <a:t>‹#›</a:t>
            </a:fld>
            <a:endParaRPr lang="en-US"/>
          </a:p>
        </p:txBody>
      </p:sp>
    </p:spTree>
    <p:extLst>
      <p:ext uri="{BB962C8B-B14F-4D97-AF65-F5344CB8AC3E}">
        <p14:creationId xmlns:p14="http://schemas.microsoft.com/office/powerpoint/2010/main" val="2972086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12FE317-3AE4-4420-823B-D6F755DDF77C}" type="datetimeFigureOut">
              <a:rPr lang="en-US" smtClean="0"/>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F030E8-4F88-40E2-939C-6D7BA1A93DA7}" type="slidenum">
              <a:rPr lang="en-US" smtClean="0"/>
              <a:t>‹#›</a:t>
            </a:fld>
            <a:endParaRPr lang="en-US"/>
          </a:p>
        </p:txBody>
      </p:sp>
    </p:spTree>
    <p:extLst>
      <p:ext uri="{BB962C8B-B14F-4D97-AF65-F5344CB8AC3E}">
        <p14:creationId xmlns:p14="http://schemas.microsoft.com/office/powerpoint/2010/main" val="6451633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12FE317-3AE4-4420-823B-D6F755DDF77C}" type="datetimeFigureOut">
              <a:rPr lang="en-US" smtClean="0"/>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F030E8-4F88-40E2-939C-6D7BA1A93DA7}" type="slidenum">
              <a:rPr lang="en-US" smtClean="0"/>
              <a:t>‹#›</a:t>
            </a:fld>
            <a:endParaRPr lang="en-US"/>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5384719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12FE317-3AE4-4420-823B-D6F755DDF77C}" type="datetimeFigureOut">
              <a:rPr lang="en-US" smtClean="0"/>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F030E8-4F88-40E2-939C-6D7BA1A93DA7}" type="slidenum">
              <a:rPr lang="en-US" smtClean="0"/>
              <a:t>‹#›</a:t>
            </a:fld>
            <a:endParaRPr lang="en-US"/>
          </a:p>
        </p:txBody>
      </p:sp>
    </p:spTree>
    <p:extLst>
      <p:ext uri="{BB962C8B-B14F-4D97-AF65-F5344CB8AC3E}">
        <p14:creationId xmlns:p14="http://schemas.microsoft.com/office/powerpoint/2010/main" val="3615933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12FE317-3AE4-4420-823B-D6F755DDF77C}" type="datetimeFigureOut">
              <a:rPr lang="en-US" smtClean="0"/>
              <a:t>3/20/2019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F030E8-4F88-40E2-939C-6D7BA1A93DA7}" type="slidenum">
              <a:rPr lang="en-US" smtClean="0"/>
              <a:t>‹#›</a:t>
            </a:fld>
            <a:endParaRPr lang="en-US"/>
          </a:p>
        </p:txBody>
      </p:sp>
    </p:spTree>
    <p:extLst>
      <p:ext uri="{BB962C8B-B14F-4D97-AF65-F5344CB8AC3E}">
        <p14:creationId xmlns:p14="http://schemas.microsoft.com/office/powerpoint/2010/main" val="15967738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12FE317-3AE4-4420-823B-D6F755DDF77C}" type="datetimeFigureOut">
              <a:rPr lang="en-US" smtClean="0"/>
              <a:t>3/20/2019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F030E8-4F88-40E2-939C-6D7BA1A93DA7}" type="slidenum">
              <a:rPr lang="en-US" smtClean="0"/>
              <a:t>‹#›</a:t>
            </a:fld>
            <a:endParaRPr lang="en-US"/>
          </a:p>
        </p:txBody>
      </p:sp>
    </p:spTree>
    <p:extLst>
      <p:ext uri="{BB962C8B-B14F-4D97-AF65-F5344CB8AC3E}">
        <p14:creationId xmlns:p14="http://schemas.microsoft.com/office/powerpoint/2010/main" val="33323854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2FE317-3AE4-4420-823B-D6F755DDF77C}" type="datetimeFigureOut">
              <a:rPr lang="en-US" smtClean="0"/>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F030E8-4F88-40E2-939C-6D7BA1A93DA7}" type="slidenum">
              <a:rPr lang="en-US" smtClean="0"/>
              <a:t>‹#›</a:t>
            </a:fld>
            <a:endParaRPr lang="en-US"/>
          </a:p>
        </p:txBody>
      </p:sp>
    </p:spTree>
    <p:extLst>
      <p:ext uri="{BB962C8B-B14F-4D97-AF65-F5344CB8AC3E}">
        <p14:creationId xmlns:p14="http://schemas.microsoft.com/office/powerpoint/2010/main" val="13138677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2FE317-3AE4-4420-823B-D6F755DDF77C}" type="datetimeFigureOut">
              <a:rPr lang="en-US" smtClean="0"/>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F030E8-4F88-40E2-939C-6D7BA1A93DA7}" type="slidenum">
              <a:rPr lang="en-US" smtClean="0"/>
              <a:t>‹#›</a:t>
            </a:fld>
            <a:endParaRPr lang="en-US"/>
          </a:p>
        </p:txBody>
      </p:sp>
    </p:spTree>
    <p:extLst>
      <p:ext uri="{BB962C8B-B14F-4D97-AF65-F5344CB8AC3E}">
        <p14:creationId xmlns:p14="http://schemas.microsoft.com/office/powerpoint/2010/main" val="3363029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ormAutofit/>
          </a:bodyPr>
          <a:lstStyle>
            <a:lvl1pPr>
              <a:defRPr sz="3200"/>
            </a:lvl1pPr>
            <a:lvl2pPr>
              <a:defRPr sz="2800"/>
            </a:lvl2pPr>
            <a:lvl3pPr>
              <a:defRPr sz="2400"/>
            </a:lvl3pPr>
            <a:lvl4pPr>
              <a:defRPr sz="2000"/>
            </a:lvl4pPr>
            <a:lvl5pPr>
              <a:defRPr sz="20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2FE317-3AE4-4420-823B-D6F755DDF77C}" type="datetimeFigureOut">
              <a:rPr lang="en-US" smtClean="0"/>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F030E8-4F88-40E2-939C-6D7BA1A93DA7}" type="slidenum">
              <a:rPr lang="en-US" smtClean="0"/>
              <a:t>‹#›</a:t>
            </a:fld>
            <a:endParaRPr lang="en-US"/>
          </a:p>
        </p:txBody>
      </p:sp>
    </p:spTree>
    <p:extLst>
      <p:ext uri="{BB962C8B-B14F-4D97-AF65-F5344CB8AC3E}">
        <p14:creationId xmlns:p14="http://schemas.microsoft.com/office/powerpoint/2010/main" val="2933571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12FE317-3AE4-4420-823B-D6F755DDF77C}" type="datetimeFigureOut">
              <a:rPr lang="en-US" smtClean="0"/>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F030E8-4F88-40E2-939C-6D7BA1A93DA7}" type="slidenum">
              <a:rPr lang="en-US" smtClean="0"/>
              <a:t>‹#›</a:t>
            </a:fld>
            <a:endParaRPr lang="en-US"/>
          </a:p>
        </p:txBody>
      </p:sp>
    </p:spTree>
    <p:extLst>
      <p:ext uri="{BB962C8B-B14F-4D97-AF65-F5344CB8AC3E}">
        <p14:creationId xmlns:p14="http://schemas.microsoft.com/office/powerpoint/2010/main" val="2661135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12FE317-3AE4-4420-823B-D6F755DDF77C}" type="datetimeFigureOut">
              <a:rPr lang="en-US" smtClean="0"/>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F030E8-4F88-40E2-939C-6D7BA1A93DA7}" type="slidenum">
              <a:rPr lang="en-US" smtClean="0"/>
              <a:t>‹#›</a:t>
            </a:fld>
            <a:endParaRPr lang="en-US"/>
          </a:p>
        </p:txBody>
      </p:sp>
    </p:spTree>
    <p:extLst>
      <p:ext uri="{BB962C8B-B14F-4D97-AF65-F5344CB8AC3E}">
        <p14:creationId xmlns:p14="http://schemas.microsoft.com/office/powerpoint/2010/main" val="864317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12FE317-3AE4-4420-823B-D6F755DDF77C}" type="datetimeFigureOut">
              <a:rPr lang="en-US" smtClean="0"/>
              <a:t>3/20/2019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F030E8-4F88-40E2-939C-6D7BA1A93DA7}" type="slidenum">
              <a:rPr lang="en-US" smtClean="0"/>
              <a:t>‹#›</a:t>
            </a:fld>
            <a:endParaRPr lang="en-US"/>
          </a:p>
        </p:txBody>
      </p:sp>
    </p:spTree>
    <p:extLst>
      <p:ext uri="{BB962C8B-B14F-4D97-AF65-F5344CB8AC3E}">
        <p14:creationId xmlns:p14="http://schemas.microsoft.com/office/powerpoint/2010/main" val="1796529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E12FE317-3AE4-4420-823B-D6F755DDF77C}" type="datetimeFigureOut">
              <a:rPr lang="en-US" smtClean="0"/>
              <a:t>3/20/2019</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CAF030E8-4F88-40E2-939C-6D7BA1A93DA7}" type="slidenum">
              <a:rPr lang="en-US" smtClean="0"/>
              <a:t>‹#›</a:t>
            </a:fld>
            <a:endParaRPr lang="en-US"/>
          </a:p>
        </p:txBody>
      </p:sp>
    </p:spTree>
    <p:extLst>
      <p:ext uri="{BB962C8B-B14F-4D97-AF65-F5344CB8AC3E}">
        <p14:creationId xmlns:p14="http://schemas.microsoft.com/office/powerpoint/2010/main" val="2469167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12FE317-3AE4-4420-823B-D6F755DDF77C}" type="datetimeFigureOut">
              <a:rPr lang="en-US" smtClean="0"/>
              <a:t>3/20/2019</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CAF030E8-4F88-40E2-939C-6D7BA1A93DA7}" type="slidenum">
              <a:rPr lang="en-US" smtClean="0"/>
              <a:t>‹#›</a:t>
            </a:fld>
            <a:endParaRPr lang="en-US"/>
          </a:p>
        </p:txBody>
      </p:sp>
    </p:spTree>
    <p:extLst>
      <p:ext uri="{BB962C8B-B14F-4D97-AF65-F5344CB8AC3E}">
        <p14:creationId xmlns:p14="http://schemas.microsoft.com/office/powerpoint/2010/main" val="2750507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E12FE317-3AE4-4420-823B-D6F755DDF77C}" type="datetimeFigureOut">
              <a:rPr lang="en-US" smtClean="0"/>
              <a:t>3/20/2019</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CAF030E8-4F88-40E2-939C-6D7BA1A93DA7}" type="slidenum">
              <a:rPr lang="en-US" smtClean="0"/>
              <a:t>‹#›</a:t>
            </a:fld>
            <a:endParaRPr lang="en-US"/>
          </a:p>
        </p:txBody>
      </p:sp>
    </p:spTree>
    <p:extLst>
      <p:ext uri="{BB962C8B-B14F-4D97-AF65-F5344CB8AC3E}">
        <p14:creationId xmlns:p14="http://schemas.microsoft.com/office/powerpoint/2010/main" val="2502558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12FE317-3AE4-4420-823B-D6F755DDF77C}" type="datetimeFigureOut">
              <a:rPr lang="en-US" smtClean="0"/>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F030E8-4F88-40E2-939C-6D7BA1A93DA7}" type="slidenum">
              <a:rPr lang="en-US" smtClean="0"/>
              <a:t>‹#›</a:t>
            </a:fld>
            <a:endParaRPr lang="en-US"/>
          </a:p>
        </p:txBody>
      </p:sp>
    </p:spTree>
    <p:extLst>
      <p:ext uri="{BB962C8B-B14F-4D97-AF65-F5344CB8AC3E}">
        <p14:creationId xmlns:p14="http://schemas.microsoft.com/office/powerpoint/2010/main" val="2917187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12FE317-3AE4-4420-823B-D6F755DDF77C}" type="datetimeFigureOut">
              <a:rPr lang="en-US" smtClean="0"/>
              <a:t>3/20/2019</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AF030E8-4F88-40E2-939C-6D7BA1A93DA7}" type="slidenum">
              <a:rPr lang="en-US" smtClean="0"/>
              <a:t>‹#›</a:t>
            </a:fld>
            <a:endParaRPr lang="en-US"/>
          </a:p>
        </p:txBody>
      </p:sp>
    </p:spTree>
    <p:extLst>
      <p:ext uri="{BB962C8B-B14F-4D97-AF65-F5344CB8AC3E}">
        <p14:creationId xmlns:p14="http://schemas.microsoft.com/office/powerpoint/2010/main" val="162303070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10539740" cy="3329581"/>
          </a:xfrm>
        </p:spPr>
        <p:txBody>
          <a:bodyPr/>
          <a:lstStyle/>
          <a:p>
            <a:r>
              <a:rPr lang="en-US" sz="6000" b="1" dirty="0" smtClean="0"/>
              <a:t>Ch. 7 – How Contracts Arise</a:t>
            </a:r>
            <a:endParaRPr lang="en-US" sz="6000" b="1" dirty="0"/>
          </a:p>
        </p:txBody>
      </p:sp>
      <p:sp>
        <p:nvSpPr>
          <p:cNvPr id="3" name="Subtitle 2"/>
          <p:cNvSpPr>
            <a:spLocks noGrp="1"/>
          </p:cNvSpPr>
          <p:nvPr>
            <p:ph type="subTitle" idx="1"/>
          </p:nvPr>
        </p:nvSpPr>
        <p:spPr/>
        <p:txBody>
          <a:bodyPr>
            <a:normAutofit/>
          </a:bodyPr>
          <a:lstStyle/>
          <a:p>
            <a:r>
              <a:rPr lang="en-US" sz="3200" b="1" dirty="0" smtClean="0"/>
              <a:t>Review Presentation</a:t>
            </a:r>
            <a:endParaRPr lang="en-US" sz="3200" b="1" dirty="0"/>
          </a:p>
        </p:txBody>
      </p:sp>
      <p:pic>
        <p:nvPicPr>
          <p:cNvPr id="4" name="Picture 3" descr="Leggendoci: La genesi del diritto commercial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35423" y="770553"/>
            <a:ext cx="4048125" cy="2667000"/>
          </a:xfrm>
          <a:prstGeom prst="rect">
            <a:avLst/>
          </a:prstGeom>
        </p:spPr>
      </p:pic>
    </p:spTree>
    <p:extLst>
      <p:ext uri="{BB962C8B-B14F-4D97-AF65-F5344CB8AC3E}">
        <p14:creationId xmlns:p14="http://schemas.microsoft.com/office/powerpoint/2010/main" val="10885027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Unqualified agreement by the offeree to be bound by the offer.</a:t>
            </a:r>
            <a:endParaRPr lang="en-US" dirty="0"/>
          </a:p>
        </p:txBody>
      </p:sp>
      <p:sp>
        <p:nvSpPr>
          <p:cNvPr id="3" name="Content Placeholder 2"/>
          <p:cNvSpPr>
            <a:spLocks noGrp="1"/>
          </p:cNvSpPr>
          <p:nvPr>
            <p:ph idx="1"/>
          </p:nvPr>
        </p:nvSpPr>
        <p:spPr/>
        <p:txBody>
          <a:bodyPr/>
          <a:lstStyle/>
          <a:p>
            <a:r>
              <a:rPr lang="en-US" dirty="0" smtClean="0"/>
              <a:t>acceptance</a:t>
            </a:r>
            <a:endParaRPr lang="en-US" dirty="0"/>
          </a:p>
        </p:txBody>
      </p:sp>
      <p:pic>
        <p:nvPicPr>
          <p:cNvPr id="4" name="Picture 3" descr="Leggendoci: La genesi del diritto commercial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7551" y="4110281"/>
            <a:ext cx="3100193" cy="2042480"/>
          </a:xfrm>
          <a:prstGeom prst="rect">
            <a:avLst/>
          </a:prstGeom>
        </p:spPr>
      </p:pic>
    </p:spTree>
    <p:extLst>
      <p:ext uri="{BB962C8B-B14F-4D97-AF65-F5344CB8AC3E}">
        <p14:creationId xmlns:p14="http://schemas.microsoft.com/office/powerpoint/2010/main" val="1676176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Offer that has been changed by the offeree.</a:t>
            </a:r>
            <a:endParaRPr lang="en-US" dirty="0"/>
          </a:p>
        </p:txBody>
      </p:sp>
      <p:sp>
        <p:nvSpPr>
          <p:cNvPr id="3" name="Content Placeholder 2"/>
          <p:cNvSpPr>
            <a:spLocks noGrp="1"/>
          </p:cNvSpPr>
          <p:nvPr>
            <p:ph idx="1"/>
          </p:nvPr>
        </p:nvSpPr>
        <p:spPr/>
        <p:txBody>
          <a:bodyPr/>
          <a:lstStyle/>
          <a:p>
            <a:r>
              <a:rPr lang="en-US" dirty="0" smtClean="0"/>
              <a:t>counteroffer</a:t>
            </a:r>
            <a:endParaRPr lang="en-US" dirty="0"/>
          </a:p>
        </p:txBody>
      </p:sp>
      <p:pic>
        <p:nvPicPr>
          <p:cNvPr id="4" name="Picture 3" descr="Leggendoci: La genesi del diritto commercial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7551" y="4110281"/>
            <a:ext cx="3100193" cy="2042480"/>
          </a:xfrm>
          <a:prstGeom prst="rect">
            <a:avLst/>
          </a:prstGeom>
        </p:spPr>
      </p:pic>
    </p:spTree>
    <p:extLst>
      <p:ext uri="{BB962C8B-B14F-4D97-AF65-F5344CB8AC3E}">
        <p14:creationId xmlns:p14="http://schemas.microsoft.com/office/powerpoint/2010/main" val="1182533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circle(in)">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 stated in oral or written words.</a:t>
            </a:r>
            <a:endParaRPr lang="en-US" dirty="0"/>
          </a:p>
        </p:txBody>
      </p:sp>
      <p:sp>
        <p:nvSpPr>
          <p:cNvPr id="3" name="Content Placeholder 2"/>
          <p:cNvSpPr>
            <a:spLocks noGrp="1"/>
          </p:cNvSpPr>
          <p:nvPr>
            <p:ph idx="1"/>
          </p:nvPr>
        </p:nvSpPr>
        <p:spPr/>
        <p:txBody>
          <a:bodyPr/>
          <a:lstStyle/>
          <a:p>
            <a:r>
              <a:rPr lang="en-US" dirty="0" smtClean="0"/>
              <a:t>Express contract</a:t>
            </a:r>
            <a:endParaRPr lang="en-US" dirty="0"/>
          </a:p>
        </p:txBody>
      </p:sp>
      <p:pic>
        <p:nvPicPr>
          <p:cNvPr id="4" name="Picture 3" descr="Leggendoci: La genesi del diritto commercial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7551" y="4110281"/>
            <a:ext cx="3100193" cy="2042480"/>
          </a:xfrm>
          <a:prstGeom prst="rect">
            <a:avLst/>
          </a:prstGeom>
        </p:spPr>
      </p:pic>
    </p:spTree>
    <p:extLst>
      <p:ext uri="{BB962C8B-B14F-4D97-AF65-F5344CB8AC3E}">
        <p14:creationId xmlns:p14="http://schemas.microsoft.com/office/powerpoint/2010/main" val="2111388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 in which both parties make promises.</a:t>
            </a:r>
            <a:endParaRPr lang="en-US" dirty="0"/>
          </a:p>
        </p:txBody>
      </p:sp>
      <p:sp>
        <p:nvSpPr>
          <p:cNvPr id="3" name="Content Placeholder 2"/>
          <p:cNvSpPr>
            <a:spLocks noGrp="1"/>
          </p:cNvSpPr>
          <p:nvPr>
            <p:ph idx="1"/>
          </p:nvPr>
        </p:nvSpPr>
        <p:spPr/>
        <p:txBody>
          <a:bodyPr/>
          <a:lstStyle/>
          <a:p>
            <a:r>
              <a:rPr lang="en-US" dirty="0" smtClean="0"/>
              <a:t>Bilateral contract</a:t>
            </a:r>
            <a:endParaRPr lang="en-US" dirty="0"/>
          </a:p>
        </p:txBody>
      </p:sp>
      <p:pic>
        <p:nvPicPr>
          <p:cNvPr id="4" name="Picture 3" descr="Leggendoci: La genesi del diritto commercial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7551" y="4110281"/>
            <a:ext cx="3100193" cy="2042480"/>
          </a:xfrm>
          <a:prstGeom prst="rect">
            <a:avLst/>
          </a:prstGeom>
        </p:spPr>
      </p:pic>
    </p:spTree>
    <p:extLst>
      <p:ext uri="{BB962C8B-B14F-4D97-AF65-F5344CB8AC3E}">
        <p14:creationId xmlns:p14="http://schemas.microsoft.com/office/powerpoint/2010/main" val="125725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 in which one party makes a promise in exchange for an act.</a:t>
            </a:r>
            <a:endParaRPr lang="en-US" dirty="0"/>
          </a:p>
        </p:txBody>
      </p:sp>
      <p:sp>
        <p:nvSpPr>
          <p:cNvPr id="3" name="Content Placeholder 2"/>
          <p:cNvSpPr>
            <a:spLocks noGrp="1"/>
          </p:cNvSpPr>
          <p:nvPr>
            <p:ph idx="1"/>
          </p:nvPr>
        </p:nvSpPr>
        <p:spPr/>
        <p:txBody>
          <a:bodyPr/>
          <a:lstStyle/>
          <a:p>
            <a:r>
              <a:rPr lang="en-US" dirty="0" smtClean="0"/>
              <a:t>Unilateral contract</a:t>
            </a:r>
            <a:endParaRPr lang="en-US" dirty="0"/>
          </a:p>
        </p:txBody>
      </p:sp>
      <p:pic>
        <p:nvPicPr>
          <p:cNvPr id="4" name="Picture 3" descr="Leggendoci: La genesi del diritto commercial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7551" y="4110281"/>
            <a:ext cx="3100193" cy="2042480"/>
          </a:xfrm>
          <a:prstGeom prst="rect">
            <a:avLst/>
          </a:prstGeom>
        </p:spPr>
      </p:pic>
    </p:spTree>
    <p:extLst>
      <p:ext uri="{BB962C8B-B14F-4D97-AF65-F5344CB8AC3E}">
        <p14:creationId xmlns:p14="http://schemas.microsoft.com/office/powerpoint/2010/main" val="447325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offer must fulfill these 3 requirements.</a:t>
            </a:r>
            <a:endParaRPr lang="en-US" dirty="0"/>
          </a:p>
        </p:txBody>
      </p:sp>
      <p:sp>
        <p:nvSpPr>
          <p:cNvPr id="3" name="Content Placeholder 2"/>
          <p:cNvSpPr>
            <a:spLocks noGrp="1"/>
          </p:cNvSpPr>
          <p:nvPr>
            <p:ph idx="1"/>
          </p:nvPr>
        </p:nvSpPr>
        <p:spPr/>
        <p:txBody>
          <a:bodyPr/>
          <a:lstStyle/>
          <a:p>
            <a:r>
              <a:rPr lang="en-US" dirty="0" smtClean="0"/>
              <a:t>Seriously intended</a:t>
            </a:r>
          </a:p>
          <a:p>
            <a:r>
              <a:rPr lang="en-US" dirty="0" smtClean="0"/>
              <a:t>Definite and certain</a:t>
            </a:r>
          </a:p>
          <a:p>
            <a:r>
              <a:rPr lang="en-US" dirty="0" smtClean="0"/>
              <a:t>Clearly communicated</a:t>
            </a:r>
            <a:endParaRPr lang="en-US" dirty="0"/>
          </a:p>
        </p:txBody>
      </p:sp>
      <p:pic>
        <p:nvPicPr>
          <p:cNvPr id="4" name="Picture 3" descr="Leggendoci: La genesi del diritto commercial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7551" y="4110281"/>
            <a:ext cx="3100193" cy="2042480"/>
          </a:xfrm>
          <a:prstGeom prst="rect">
            <a:avLst/>
          </a:prstGeom>
        </p:spPr>
      </p:pic>
    </p:spTree>
    <p:extLst>
      <p:ext uri="{BB962C8B-B14F-4D97-AF65-F5344CB8AC3E}">
        <p14:creationId xmlns:p14="http://schemas.microsoft.com/office/powerpoint/2010/main" val="2827632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circle(in)">
                                      <p:cBhvr>
                                        <p:cTn id="28"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Ways an offer comes to an end</a:t>
            </a:r>
            <a:endParaRPr lang="en-US" dirty="0"/>
          </a:p>
        </p:txBody>
      </p:sp>
      <p:sp>
        <p:nvSpPr>
          <p:cNvPr id="3" name="Content Placeholder 2"/>
          <p:cNvSpPr>
            <a:spLocks noGrp="1"/>
          </p:cNvSpPr>
          <p:nvPr>
            <p:ph idx="1"/>
          </p:nvPr>
        </p:nvSpPr>
        <p:spPr/>
        <p:txBody>
          <a:bodyPr/>
          <a:lstStyle/>
          <a:p>
            <a:r>
              <a:rPr lang="en-US" dirty="0" smtClean="0"/>
              <a:t>Revocation</a:t>
            </a:r>
          </a:p>
          <a:p>
            <a:r>
              <a:rPr lang="en-US" dirty="0" smtClean="0"/>
              <a:t>Rejection</a:t>
            </a:r>
          </a:p>
          <a:p>
            <a:r>
              <a:rPr lang="en-US" dirty="0" smtClean="0"/>
              <a:t>Counteroffer</a:t>
            </a:r>
          </a:p>
          <a:p>
            <a:r>
              <a:rPr lang="en-US" dirty="0" smtClean="0"/>
              <a:t>Expiration of time</a:t>
            </a:r>
          </a:p>
          <a:p>
            <a:r>
              <a:rPr lang="en-US" dirty="0" smtClean="0"/>
              <a:t>death or insanity</a:t>
            </a:r>
          </a:p>
          <a:p>
            <a:pPr marL="0" indent="0">
              <a:buNone/>
            </a:pPr>
            <a:endParaRPr lang="en-US" dirty="0" smtClean="0"/>
          </a:p>
        </p:txBody>
      </p:sp>
      <p:pic>
        <p:nvPicPr>
          <p:cNvPr id="4" name="Picture 3" descr="Leggendoci: La genesi del diritto commercial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7551" y="4110281"/>
            <a:ext cx="3100193" cy="2042480"/>
          </a:xfrm>
          <a:prstGeom prst="rect">
            <a:avLst/>
          </a:prstGeom>
        </p:spPr>
      </p:pic>
    </p:spTree>
    <p:extLst>
      <p:ext uri="{BB962C8B-B14F-4D97-AF65-F5344CB8AC3E}">
        <p14:creationId xmlns:p14="http://schemas.microsoft.com/office/powerpoint/2010/main" val="938059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circle(in)">
                                      <p:cBhvr>
                                        <p:cTn id="4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Contracts are classified in 4 ways</a:t>
            </a:r>
            <a:endParaRPr lang="en-US" dirty="0"/>
          </a:p>
        </p:txBody>
      </p:sp>
      <p:sp>
        <p:nvSpPr>
          <p:cNvPr id="3" name="Content Placeholder 2"/>
          <p:cNvSpPr>
            <a:spLocks noGrp="1"/>
          </p:cNvSpPr>
          <p:nvPr>
            <p:ph idx="1"/>
          </p:nvPr>
        </p:nvSpPr>
        <p:spPr/>
        <p:txBody>
          <a:bodyPr/>
          <a:lstStyle/>
          <a:p>
            <a:r>
              <a:rPr lang="en-US" dirty="0" smtClean="0"/>
              <a:t>Valid, void, voidable, or unenforceable</a:t>
            </a:r>
          </a:p>
          <a:p>
            <a:r>
              <a:rPr lang="en-US" dirty="0" smtClean="0"/>
              <a:t>Express or implied</a:t>
            </a:r>
          </a:p>
          <a:p>
            <a:r>
              <a:rPr lang="en-US" dirty="0" smtClean="0"/>
              <a:t>Bilateral or unilateral</a:t>
            </a:r>
          </a:p>
          <a:p>
            <a:r>
              <a:rPr lang="en-US" dirty="0" smtClean="0"/>
              <a:t>Oral or written</a:t>
            </a:r>
            <a:endParaRPr lang="en-US" dirty="0"/>
          </a:p>
        </p:txBody>
      </p:sp>
      <p:pic>
        <p:nvPicPr>
          <p:cNvPr id="4" name="Picture 3" descr="Leggendoci: La genesi del diritto commercial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7551" y="4110281"/>
            <a:ext cx="3100193" cy="2042480"/>
          </a:xfrm>
          <a:prstGeom prst="rect">
            <a:avLst/>
          </a:prstGeom>
        </p:spPr>
      </p:pic>
    </p:spTree>
    <p:extLst>
      <p:ext uri="{BB962C8B-B14F-4D97-AF65-F5344CB8AC3E}">
        <p14:creationId xmlns:p14="http://schemas.microsoft.com/office/powerpoint/2010/main" val="24883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circle(in)">
                                      <p:cBhvr>
                                        <p:cTn id="3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7910" y="2861733"/>
            <a:ext cx="9672703" cy="1915647"/>
          </a:xfrm>
        </p:spPr>
        <p:txBody>
          <a:bodyPr>
            <a:noAutofit/>
          </a:bodyPr>
          <a:lstStyle/>
          <a:p>
            <a:r>
              <a:rPr lang="en-US" dirty="0" smtClean="0"/>
              <a:t>Anne Samuels offered John Goodwin $25 if Goodwin would polish her car.  Goodwin said nothing but started to work and polished the car. Is there a contract?</a:t>
            </a:r>
            <a:endParaRPr lang="en-US" dirty="0"/>
          </a:p>
        </p:txBody>
      </p:sp>
      <p:sp>
        <p:nvSpPr>
          <p:cNvPr id="5" name="Text Placeholder 4"/>
          <p:cNvSpPr>
            <a:spLocks noGrp="1"/>
          </p:cNvSpPr>
          <p:nvPr>
            <p:ph type="body" idx="1"/>
          </p:nvPr>
        </p:nvSpPr>
        <p:spPr>
          <a:xfrm>
            <a:off x="1154954" y="4777381"/>
            <a:ext cx="9668555" cy="1520782"/>
          </a:xfrm>
        </p:spPr>
        <p:txBody>
          <a:bodyPr>
            <a:normAutofit/>
          </a:bodyPr>
          <a:lstStyle/>
          <a:p>
            <a:r>
              <a:rPr lang="en-US" sz="2800" b="1" dirty="0" smtClean="0"/>
              <a:t>Yes</a:t>
            </a:r>
            <a:r>
              <a:rPr lang="en-US" sz="2800" dirty="0" smtClean="0"/>
              <a:t> – unilateral </a:t>
            </a:r>
            <a:r>
              <a:rPr lang="en-US" sz="4400" dirty="0" smtClean="0"/>
              <a:t>contract</a:t>
            </a:r>
            <a:r>
              <a:rPr lang="en-US" sz="2800" dirty="0" smtClean="0"/>
              <a:t> consists of an offer that is accepted by an act.</a:t>
            </a:r>
            <a:endParaRPr lang="en-US" sz="2800" dirty="0"/>
          </a:p>
        </p:txBody>
      </p:sp>
      <p:pic>
        <p:nvPicPr>
          <p:cNvPr id="6" name="Picture 5" descr="Leggendoci: La genesi del diritto commercial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612" y="1352013"/>
            <a:ext cx="2291540" cy="1509720"/>
          </a:xfrm>
          <a:prstGeom prst="rect">
            <a:avLst/>
          </a:prstGeom>
        </p:spPr>
      </p:pic>
    </p:spTree>
    <p:extLst>
      <p:ext uri="{BB962C8B-B14F-4D97-AF65-F5344CB8AC3E}">
        <p14:creationId xmlns:p14="http://schemas.microsoft.com/office/powerpoint/2010/main" val="3801042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604" y="2861733"/>
            <a:ext cx="9766009" cy="1915647"/>
          </a:xfrm>
        </p:spPr>
        <p:txBody>
          <a:bodyPr>
            <a:noAutofit/>
          </a:bodyPr>
          <a:lstStyle/>
          <a:p>
            <a:r>
              <a:rPr lang="en-US" sz="3600" dirty="0" smtClean="0"/>
              <a:t>Annette Ramey, a sales representative for the Carlin Boat Company, wrote to Harry </a:t>
            </a:r>
            <a:r>
              <a:rPr lang="en-US" sz="3600" dirty="0" err="1" smtClean="0"/>
              <a:t>Duffin</a:t>
            </a:r>
            <a:r>
              <a:rPr lang="en-US" sz="3600" dirty="0" smtClean="0"/>
              <a:t>, offering to sell him a boat for $600 and agreed to hold the offer open for one week.  Two days later, before </a:t>
            </a:r>
            <a:r>
              <a:rPr lang="en-US" sz="3600" dirty="0" err="1" smtClean="0"/>
              <a:t>Duffin</a:t>
            </a:r>
            <a:r>
              <a:rPr lang="en-US" sz="3600" dirty="0" smtClean="0"/>
              <a:t> made an acceptance, the boat company withdrew its offer.  Could the company legally do this?</a:t>
            </a:r>
            <a:endParaRPr lang="en-US" sz="3600" dirty="0"/>
          </a:p>
        </p:txBody>
      </p:sp>
      <p:sp>
        <p:nvSpPr>
          <p:cNvPr id="3" name="Text Placeholder 2"/>
          <p:cNvSpPr>
            <a:spLocks noGrp="1"/>
          </p:cNvSpPr>
          <p:nvPr>
            <p:ph type="body" idx="1"/>
          </p:nvPr>
        </p:nvSpPr>
        <p:spPr/>
        <p:txBody>
          <a:bodyPr>
            <a:normAutofit/>
          </a:bodyPr>
          <a:lstStyle/>
          <a:p>
            <a:r>
              <a:rPr lang="en-US" sz="3600" b="1" dirty="0" smtClean="0"/>
              <a:t>No</a:t>
            </a:r>
            <a:r>
              <a:rPr lang="en-US" sz="3600" dirty="0" smtClean="0"/>
              <a:t> – This is a firm offer.</a:t>
            </a:r>
            <a:endParaRPr lang="en-US" sz="3600" dirty="0"/>
          </a:p>
        </p:txBody>
      </p:sp>
      <p:pic>
        <p:nvPicPr>
          <p:cNvPr id="4" name="Picture 3" descr="Leggendoci: La genesi del diritto commercial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45421" y="4455514"/>
            <a:ext cx="3100193" cy="2042480"/>
          </a:xfrm>
          <a:prstGeom prst="rect">
            <a:avLst/>
          </a:prstGeom>
        </p:spPr>
      </p:pic>
    </p:spTree>
    <p:extLst>
      <p:ext uri="{BB962C8B-B14F-4D97-AF65-F5344CB8AC3E}">
        <p14:creationId xmlns:p14="http://schemas.microsoft.com/office/powerpoint/2010/main" val="543286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Elements of a Crime</a:t>
            </a:r>
            <a:endParaRPr lang="en-US" dirty="0"/>
          </a:p>
        </p:txBody>
      </p:sp>
      <p:sp>
        <p:nvSpPr>
          <p:cNvPr id="3" name="Content Placeholder 2"/>
          <p:cNvSpPr>
            <a:spLocks noGrp="1"/>
          </p:cNvSpPr>
          <p:nvPr>
            <p:ph idx="1"/>
          </p:nvPr>
        </p:nvSpPr>
        <p:spPr/>
        <p:txBody>
          <a:bodyPr/>
          <a:lstStyle/>
          <a:p>
            <a:r>
              <a:rPr lang="en-US" dirty="0" smtClean="0"/>
              <a:t>Criminal Act</a:t>
            </a:r>
          </a:p>
          <a:p>
            <a:r>
              <a:rPr lang="en-US" dirty="0" smtClean="0"/>
              <a:t>Required State of Mind</a:t>
            </a:r>
            <a:endParaRPr lang="en-US" dirty="0"/>
          </a:p>
        </p:txBody>
      </p:sp>
      <p:pic>
        <p:nvPicPr>
          <p:cNvPr id="4" name="Picture 3" descr="Leggendoci: La genesi del diritto commercial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7551" y="4110281"/>
            <a:ext cx="3100193" cy="2042480"/>
          </a:xfrm>
          <a:prstGeom prst="rect">
            <a:avLst/>
          </a:prstGeom>
        </p:spPr>
      </p:pic>
    </p:spTree>
    <p:extLst>
      <p:ext uri="{BB962C8B-B14F-4D97-AF65-F5344CB8AC3E}">
        <p14:creationId xmlns:p14="http://schemas.microsoft.com/office/powerpoint/2010/main" val="3077450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104" y="2740435"/>
            <a:ext cx="9228297" cy="1915647"/>
          </a:xfrm>
        </p:spPr>
        <p:txBody>
          <a:bodyPr>
            <a:noAutofit/>
          </a:bodyPr>
          <a:lstStyle/>
          <a:p>
            <a:r>
              <a:rPr lang="en-US" sz="3600" dirty="0" smtClean="0"/>
              <a:t>Arlene Burns, a dealer in preowned cars, called Sam </a:t>
            </a:r>
            <a:r>
              <a:rPr lang="en-US" sz="3600" dirty="0" err="1" smtClean="0"/>
              <a:t>Firman</a:t>
            </a:r>
            <a:r>
              <a:rPr lang="en-US" sz="3600" dirty="0" smtClean="0"/>
              <a:t> and offered to sell him a preowned car for $2000.  </a:t>
            </a:r>
            <a:r>
              <a:rPr lang="en-US" sz="3600" dirty="0" err="1" smtClean="0"/>
              <a:t>Firman</a:t>
            </a:r>
            <a:r>
              <a:rPr lang="en-US" sz="3600" dirty="0" smtClean="0"/>
              <a:t> told her he wanted to think it over and would let her know later.  That afternoon </a:t>
            </a:r>
            <a:r>
              <a:rPr lang="en-US" sz="3600" dirty="0" err="1" smtClean="0"/>
              <a:t>Firman</a:t>
            </a:r>
            <a:r>
              <a:rPr lang="en-US" sz="3600" dirty="0" smtClean="0"/>
              <a:t> sent Burns a letter by express mail saying that he would buy the used car.  Did this result in a valid contract?</a:t>
            </a:r>
            <a:endParaRPr lang="en-US" sz="3600" dirty="0"/>
          </a:p>
        </p:txBody>
      </p:sp>
      <p:sp>
        <p:nvSpPr>
          <p:cNvPr id="3" name="Text Placeholder 2"/>
          <p:cNvSpPr>
            <a:spLocks noGrp="1"/>
          </p:cNvSpPr>
          <p:nvPr>
            <p:ph type="body" idx="1"/>
          </p:nvPr>
        </p:nvSpPr>
        <p:spPr>
          <a:xfrm>
            <a:off x="492480" y="4656082"/>
            <a:ext cx="8987421" cy="1614088"/>
          </a:xfrm>
        </p:spPr>
        <p:txBody>
          <a:bodyPr>
            <a:normAutofit/>
          </a:bodyPr>
          <a:lstStyle/>
          <a:p>
            <a:r>
              <a:rPr lang="en-US" sz="3200" b="1" dirty="0" smtClean="0"/>
              <a:t>Yes</a:t>
            </a:r>
            <a:r>
              <a:rPr lang="en-US" sz="3200" dirty="0" smtClean="0"/>
              <a:t> – An offer to make a contract can be accepted in any manner reasonable under the circumstances.</a:t>
            </a:r>
            <a:endParaRPr lang="en-US" sz="3200" dirty="0"/>
          </a:p>
        </p:txBody>
      </p:sp>
      <p:pic>
        <p:nvPicPr>
          <p:cNvPr id="4" name="Picture 3" descr="Leggendoci: La genesi del diritto commercial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9400" y="1679510"/>
            <a:ext cx="2356882" cy="1552769"/>
          </a:xfrm>
          <a:prstGeom prst="rect">
            <a:avLst/>
          </a:prstGeom>
        </p:spPr>
      </p:pic>
    </p:spTree>
    <p:extLst>
      <p:ext uri="{BB962C8B-B14F-4D97-AF65-F5344CB8AC3E}">
        <p14:creationId xmlns:p14="http://schemas.microsoft.com/office/powerpoint/2010/main" val="201838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522" y="3049644"/>
            <a:ext cx="10659979" cy="1915647"/>
          </a:xfrm>
        </p:spPr>
        <p:txBody>
          <a:bodyPr>
            <a:noAutofit/>
          </a:bodyPr>
          <a:lstStyle/>
          <a:p>
            <a:r>
              <a:rPr lang="en-US" sz="3200" dirty="0" smtClean="0"/>
              <a:t>Bob Keefer wrote to Ed Ramirez offering to sell him the restaurant that Keefer owned.  Ramirez wrote back to Keefer accepting the offer.  He mailed the letter of acceptance on March 17 at 10:30 am and Keefer received it on March 18 at 11:00 am. Keefer had decided to revoke his offer, however, and had mailed a second letter to Ramirez on March 16 at 11:00 am, which stated his decision to revoke.  Ramirez received this letter on March 17 at 10:00 am.  Was there a contract?</a:t>
            </a:r>
            <a:endParaRPr lang="en-US" sz="3200" dirty="0"/>
          </a:p>
        </p:txBody>
      </p:sp>
      <p:sp>
        <p:nvSpPr>
          <p:cNvPr id="3" name="Text Placeholder 2"/>
          <p:cNvSpPr>
            <a:spLocks noGrp="1"/>
          </p:cNvSpPr>
          <p:nvPr>
            <p:ph type="body" idx="1"/>
          </p:nvPr>
        </p:nvSpPr>
        <p:spPr>
          <a:xfrm>
            <a:off x="8471" y="4847181"/>
            <a:ext cx="10404492" cy="1463608"/>
          </a:xfrm>
        </p:spPr>
        <p:txBody>
          <a:bodyPr>
            <a:noAutofit/>
          </a:bodyPr>
          <a:lstStyle/>
          <a:p>
            <a:r>
              <a:rPr lang="en-US" sz="3200" b="1" dirty="0" smtClean="0"/>
              <a:t>No</a:t>
            </a:r>
            <a:r>
              <a:rPr lang="en-US" sz="3200" dirty="0" smtClean="0"/>
              <a:t> – The revocation took effect on March 17 at 10:00 am when it was received, one half hour before the acceptance was mailed.</a:t>
            </a:r>
            <a:endParaRPr lang="en-US" sz="3200" dirty="0"/>
          </a:p>
        </p:txBody>
      </p:sp>
      <p:pic>
        <p:nvPicPr>
          <p:cNvPr id="4" name="Picture 3" descr="Leggendoci: La genesi del diritto commercial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42375" y="5450375"/>
            <a:ext cx="1859222" cy="1224899"/>
          </a:xfrm>
          <a:prstGeom prst="rect">
            <a:avLst/>
          </a:prstGeom>
        </p:spPr>
      </p:pic>
    </p:spTree>
    <p:extLst>
      <p:ext uri="{BB962C8B-B14F-4D97-AF65-F5344CB8AC3E}">
        <p14:creationId xmlns:p14="http://schemas.microsoft.com/office/powerpoint/2010/main" val="3016669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circle(in)">
                                      <p:cBhvr>
                                        <p:cTn id="19"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266" y="1882019"/>
            <a:ext cx="9588727" cy="1915647"/>
          </a:xfrm>
        </p:spPr>
        <p:txBody>
          <a:bodyPr>
            <a:noAutofit/>
          </a:bodyPr>
          <a:lstStyle/>
          <a:p>
            <a:r>
              <a:rPr lang="en-US" sz="3600" dirty="0" smtClean="0"/>
              <a:t>Betty Allen offered to sell Cynthia </a:t>
            </a:r>
            <a:r>
              <a:rPr lang="en-US" sz="3600" dirty="0" err="1" smtClean="0"/>
              <a:t>Blaustein</a:t>
            </a:r>
            <a:r>
              <a:rPr lang="en-US" sz="3600" dirty="0" smtClean="0"/>
              <a:t> her skis for $100.  She wrote to </a:t>
            </a:r>
            <a:r>
              <a:rPr lang="en-US" sz="3600" dirty="0" err="1" smtClean="0"/>
              <a:t>Blaustein</a:t>
            </a:r>
            <a:r>
              <a:rPr lang="en-US" sz="3600" dirty="0" smtClean="0"/>
              <a:t>, saying, “If I do not hear from you in two weeks, I will assume that you accept my offer.”  If </a:t>
            </a:r>
            <a:r>
              <a:rPr lang="en-US" sz="3600" dirty="0" err="1" smtClean="0"/>
              <a:t>Blaustein</a:t>
            </a:r>
            <a:r>
              <a:rPr lang="en-US" sz="3600" dirty="0" smtClean="0"/>
              <a:t> does not answer, must she pay Allen $100 for the skis?</a:t>
            </a:r>
            <a:endParaRPr lang="en-US" sz="3600" dirty="0"/>
          </a:p>
        </p:txBody>
      </p:sp>
      <p:sp>
        <p:nvSpPr>
          <p:cNvPr id="3" name="Text Placeholder 2"/>
          <p:cNvSpPr>
            <a:spLocks noGrp="1"/>
          </p:cNvSpPr>
          <p:nvPr>
            <p:ph type="body" idx="1"/>
          </p:nvPr>
        </p:nvSpPr>
        <p:spPr>
          <a:xfrm>
            <a:off x="494524" y="3881642"/>
            <a:ext cx="10412962" cy="1894007"/>
          </a:xfrm>
        </p:spPr>
        <p:txBody>
          <a:bodyPr>
            <a:noAutofit/>
          </a:bodyPr>
          <a:lstStyle/>
          <a:p>
            <a:r>
              <a:rPr lang="en-US" sz="3200" b="1" dirty="0" smtClean="0"/>
              <a:t>No</a:t>
            </a:r>
            <a:r>
              <a:rPr lang="en-US" sz="3200" dirty="0" smtClean="0"/>
              <a:t> – A person cannot be compelled to speak or write in order to avoid a binding agreement and is under no obligation to reply to this offer.</a:t>
            </a:r>
            <a:endParaRPr lang="en-US" sz="3200" dirty="0"/>
          </a:p>
        </p:txBody>
      </p:sp>
      <p:pic>
        <p:nvPicPr>
          <p:cNvPr id="4" name="Picture 3" descr="Leggendoci: La genesi del diritto commercial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24528" y="5292634"/>
            <a:ext cx="1971189" cy="1298666"/>
          </a:xfrm>
          <a:prstGeom prst="rect">
            <a:avLst/>
          </a:prstGeom>
        </p:spPr>
      </p:pic>
    </p:spTree>
    <p:extLst>
      <p:ext uri="{BB962C8B-B14F-4D97-AF65-F5344CB8AC3E}">
        <p14:creationId xmlns:p14="http://schemas.microsoft.com/office/powerpoint/2010/main" val="3343024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Elements of a Tort (Negligence)</a:t>
            </a:r>
            <a:endParaRPr lang="en-US" dirty="0"/>
          </a:p>
        </p:txBody>
      </p:sp>
      <p:sp>
        <p:nvSpPr>
          <p:cNvPr id="3" name="Content Placeholder 2"/>
          <p:cNvSpPr>
            <a:spLocks noGrp="1"/>
          </p:cNvSpPr>
          <p:nvPr>
            <p:ph idx="1"/>
          </p:nvPr>
        </p:nvSpPr>
        <p:spPr/>
        <p:txBody>
          <a:bodyPr/>
          <a:lstStyle/>
          <a:p>
            <a:r>
              <a:rPr lang="en-US" dirty="0" smtClean="0"/>
              <a:t>Duty of Care</a:t>
            </a:r>
          </a:p>
          <a:p>
            <a:r>
              <a:rPr lang="en-US" dirty="0" smtClean="0"/>
              <a:t>Breach of Duty</a:t>
            </a:r>
          </a:p>
          <a:p>
            <a:r>
              <a:rPr lang="en-US" dirty="0" smtClean="0"/>
              <a:t>Proximate Cause</a:t>
            </a:r>
          </a:p>
          <a:p>
            <a:r>
              <a:rPr lang="en-US" dirty="0" smtClean="0"/>
              <a:t>Actual Harm</a:t>
            </a:r>
            <a:endParaRPr lang="en-US" dirty="0"/>
          </a:p>
        </p:txBody>
      </p:sp>
      <p:pic>
        <p:nvPicPr>
          <p:cNvPr id="4" name="Picture 3" descr="Leggendoci: La genesi del diritto commercial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7551" y="4110281"/>
            <a:ext cx="3100193" cy="2042480"/>
          </a:xfrm>
          <a:prstGeom prst="rect">
            <a:avLst/>
          </a:prstGeom>
        </p:spPr>
      </p:pic>
    </p:spTree>
    <p:extLst>
      <p:ext uri="{BB962C8B-B14F-4D97-AF65-F5344CB8AC3E}">
        <p14:creationId xmlns:p14="http://schemas.microsoft.com/office/powerpoint/2010/main" val="3957506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circle(in)">
                                      <p:cBhvr>
                                        <p:cTn id="3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Elements of a Contract</a:t>
            </a:r>
            <a:endParaRPr lang="en-US" dirty="0"/>
          </a:p>
        </p:txBody>
      </p:sp>
      <p:sp>
        <p:nvSpPr>
          <p:cNvPr id="3" name="Content Placeholder 2"/>
          <p:cNvSpPr>
            <a:spLocks noGrp="1"/>
          </p:cNvSpPr>
          <p:nvPr>
            <p:ph idx="1"/>
          </p:nvPr>
        </p:nvSpPr>
        <p:spPr/>
        <p:txBody>
          <a:bodyPr/>
          <a:lstStyle/>
          <a:p>
            <a:r>
              <a:rPr lang="en-US" dirty="0" smtClean="0"/>
              <a:t>Offer</a:t>
            </a:r>
          </a:p>
          <a:p>
            <a:r>
              <a:rPr lang="en-US" dirty="0" smtClean="0"/>
              <a:t>Acceptance</a:t>
            </a:r>
          </a:p>
          <a:p>
            <a:r>
              <a:rPr lang="en-US" dirty="0" smtClean="0"/>
              <a:t>Genuine Agreement</a:t>
            </a:r>
          </a:p>
          <a:p>
            <a:r>
              <a:rPr lang="en-US" dirty="0" smtClean="0"/>
              <a:t>Consideration</a:t>
            </a:r>
          </a:p>
          <a:p>
            <a:r>
              <a:rPr lang="en-US" dirty="0" smtClean="0"/>
              <a:t>Capacity</a:t>
            </a:r>
          </a:p>
          <a:p>
            <a:r>
              <a:rPr lang="en-US" dirty="0" smtClean="0"/>
              <a:t>Legality</a:t>
            </a:r>
            <a:endParaRPr lang="en-US" dirty="0"/>
          </a:p>
        </p:txBody>
      </p:sp>
      <p:pic>
        <p:nvPicPr>
          <p:cNvPr id="4" name="Picture 3" descr="Leggendoci: La genesi del diritto commercial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7551" y="4110281"/>
            <a:ext cx="3100193" cy="2042480"/>
          </a:xfrm>
          <a:prstGeom prst="rect">
            <a:avLst/>
          </a:prstGeom>
        </p:spPr>
      </p:pic>
    </p:spTree>
    <p:extLst>
      <p:ext uri="{BB962C8B-B14F-4D97-AF65-F5344CB8AC3E}">
        <p14:creationId xmlns:p14="http://schemas.microsoft.com/office/powerpoint/2010/main" val="3005900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circle(in)">
                                      <p:cBhvr>
                                        <p:cTn id="3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 that is legally binding and fully enforceable.</a:t>
            </a:r>
            <a:endParaRPr lang="en-US" dirty="0"/>
          </a:p>
        </p:txBody>
      </p:sp>
      <p:sp>
        <p:nvSpPr>
          <p:cNvPr id="3" name="Content Placeholder 2"/>
          <p:cNvSpPr>
            <a:spLocks noGrp="1"/>
          </p:cNvSpPr>
          <p:nvPr>
            <p:ph idx="1"/>
          </p:nvPr>
        </p:nvSpPr>
        <p:spPr/>
        <p:txBody>
          <a:bodyPr/>
          <a:lstStyle/>
          <a:p>
            <a:r>
              <a:rPr lang="en-US" dirty="0" smtClean="0"/>
              <a:t>Valid contract</a:t>
            </a:r>
            <a:endParaRPr lang="en-US" dirty="0"/>
          </a:p>
        </p:txBody>
      </p:sp>
      <p:pic>
        <p:nvPicPr>
          <p:cNvPr id="4" name="Picture 3" descr="Leggendoci: La genesi del diritto commercial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7551" y="4110281"/>
            <a:ext cx="3100193" cy="2042480"/>
          </a:xfrm>
          <a:prstGeom prst="rect">
            <a:avLst/>
          </a:prstGeom>
        </p:spPr>
      </p:pic>
    </p:spTree>
    <p:extLst>
      <p:ext uri="{BB962C8B-B14F-4D97-AF65-F5344CB8AC3E}">
        <p14:creationId xmlns:p14="http://schemas.microsoft.com/office/powerpoint/2010/main" val="2355676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Proposal</a:t>
            </a:r>
            <a:r>
              <a:rPr lang="en-US" dirty="0" smtClean="0"/>
              <a:t> by one party that he or she is willing to enter into a contract.</a:t>
            </a:r>
            <a:endParaRPr lang="en-US" dirty="0"/>
          </a:p>
        </p:txBody>
      </p:sp>
      <p:sp>
        <p:nvSpPr>
          <p:cNvPr id="3" name="Content Placeholder 2"/>
          <p:cNvSpPr>
            <a:spLocks noGrp="1"/>
          </p:cNvSpPr>
          <p:nvPr>
            <p:ph idx="1"/>
          </p:nvPr>
        </p:nvSpPr>
        <p:spPr>
          <a:xfrm>
            <a:off x="1104293" y="2461991"/>
            <a:ext cx="8946541" cy="4195481"/>
          </a:xfrm>
        </p:spPr>
        <p:txBody>
          <a:bodyPr/>
          <a:lstStyle/>
          <a:p>
            <a:r>
              <a:rPr lang="en-US" dirty="0" smtClean="0"/>
              <a:t>Offer</a:t>
            </a:r>
            <a:endParaRPr lang="en-US" dirty="0"/>
          </a:p>
        </p:txBody>
      </p:sp>
      <p:pic>
        <p:nvPicPr>
          <p:cNvPr id="4" name="Picture 3" descr="Leggendoci: La genesi del diritto commercial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7551" y="4110281"/>
            <a:ext cx="3100193" cy="2042480"/>
          </a:xfrm>
          <a:prstGeom prst="rect">
            <a:avLst/>
          </a:prstGeom>
        </p:spPr>
      </p:pic>
    </p:spTree>
    <p:extLst>
      <p:ext uri="{BB962C8B-B14F-4D97-AF65-F5344CB8AC3E}">
        <p14:creationId xmlns:p14="http://schemas.microsoft.com/office/powerpoint/2010/main" val="4243010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circle(in)">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 that has no legal effect.</a:t>
            </a:r>
            <a:endParaRPr lang="en-US" dirty="0"/>
          </a:p>
        </p:txBody>
      </p:sp>
      <p:sp>
        <p:nvSpPr>
          <p:cNvPr id="3" name="Content Placeholder 2"/>
          <p:cNvSpPr>
            <a:spLocks noGrp="1"/>
          </p:cNvSpPr>
          <p:nvPr>
            <p:ph idx="1"/>
          </p:nvPr>
        </p:nvSpPr>
        <p:spPr/>
        <p:txBody>
          <a:bodyPr/>
          <a:lstStyle/>
          <a:p>
            <a:r>
              <a:rPr lang="en-US" dirty="0" smtClean="0"/>
              <a:t>Void contract</a:t>
            </a:r>
            <a:endParaRPr lang="en-US" dirty="0"/>
          </a:p>
        </p:txBody>
      </p:sp>
      <p:pic>
        <p:nvPicPr>
          <p:cNvPr id="4" name="Picture 3" descr="Leggendoci: La genesi del diritto commercial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7551" y="4110281"/>
            <a:ext cx="3100193" cy="2042480"/>
          </a:xfrm>
          <a:prstGeom prst="rect">
            <a:avLst/>
          </a:prstGeom>
        </p:spPr>
      </p:pic>
    </p:spTree>
    <p:extLst>
      <p:ext uri="{BB962C8B-B14F-4D97-AF65-F5344CB8AC3E}">
        <p14:creationId xmlns:p14="http://schemas.microsoft.com/office/powerpoint/2010/main" val="992917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circle(in)">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agreement enforceable by law.</a:t>
            </a:r>
            <a:endParaRPr lang="en-US" dirty="0"/>
          </a:p>
        </p:txBody>
      </p:sp>
      <p:sp>
        <p:nvSpPr>
          <p:cNvPr id="3" name="Content Placeholder 2"/>
          <p:cNvSpPr>
            <a:spLocks noGrp="1"/>
          </p:cNvSpPr>
          <p:nvPr>
            <p:ph idx="1"/>
          </p:nvPr>
        </p:nvSpPr>
        <p:spPr/>
        <p:txBody>
          <a:bodyPr/>
          <a:lstStyle/>
          <a:p>
            <a:r>
              <a:rPr lang="en-US" dirty="0" smtClean="0"/>
              <a:t>contract</a:t>
            </a:r>
            <a:endParaRPr lang="en-US" dirty="0"/>
          </a:p>
        </p:txBody>
      </p:sp>
      <p:pic>
        <p:nvPicPr>
          <p:cNvPr id="4" name="Picture 3" descr="Leggendoci: La genesi del diritto commercial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7551" y="4110281"/>
            <a:ext cx="3100193" cy="2042480"/>
          </a:xfrm>
          <a:prstGeom prst="rect">
            <a:avLst/>
          </a:prstGeom>
        </p:spPr>
      </p:pic>
    </p:spTree>
    <p:extLst>
      <p:ext uri="{BB962C8B-B14F-4D97-AF65-F5344CB8AC3E}">
        <p14:creationId xmlns:p14="http://schemas.microsoft.com/office/powerpoint/2010/main" val="38905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 that comes about by the acts of the parties.</a:t>
            </a:r>
            <a:endParaRPr lang="en-US" dirty="0"/>
          </a:p>
        </p:txBody>
      </p:sp>
      <p:sp>
        <p:nvSpPr>
          <p:cNvPr id="3" name="Content Placeholder 2"/>
          <p:cNvSpPr>
            <a:spLocks noGrp="1"/>
          </p:cNvSpPr>
          <p:nvPr>
            <p:ph idx="1"/>
          </p:nvPr>
        </p:nvSpPr>
        <p:spPr/>
        <p:txBody>
          <a:bodyPr/>
          <a:lstStyle/>
          <a:p>
            <a:r>
              <a:rPr lang="en-US" dirty="0" smtClean="0"/>
              <a:t>Implied in fact contract</a:t>
            </a:r>
            <a:endParaRPr lang="en-US" dirty="0"/>
          </a:p>
        </p:txBody>
      </p:sp>
      <p:pic>
        <p:nvPicPr>
          <p:cNvPr id="4" name="Picture 3" descr="Leggendoci: La genesi del diritto commercial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7551" y="4110281"/>
            <a:ext cx="3100193" cy="2042480"/>
          </a:xfrm>
          <a:prstGeom prst="rect">
            <a:avLst/>
          </a:prstGeom>
        </p:spPr>
      </p:pic>
    </p:spTree>
    <p:extLst>
      <p:ext uri="{BB962C8B-B14F-4D97-AF65-F5344CB8AC3E}">
        <p14:creationId xmlns:p14="http://schemas.microsoft.com/office/powerpoint/2010/main" val="2426811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34</TotalTime>
  <Words>632</Words>
  <Application>Microsoft Office PowerPoint</Application>
  <PresentationFormat>Widescreen</PresentationFormat>
  <Paragraphs>62</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Century Gothic</vt:lpstr>
      <vt:lpstr>Wingdings 3</vt:lpstr>
      <vt:lpstr>Ion</vt:lpstr>
      <vt:lpstr>Ch. 7 – How Contracts Arise</vt:lpstr>
      <vt:lpstr>Two Elements of a Crime</vt:lpstr>
      <vt:lpstr>4 Elements of a Tort (Negligence)</vt:lpstr>
      <vt:lpstr>6 Elements of a Contract</vt:lpstr>
      <vt:lpstr>Contract that is legally binding and fully enforceable.</vt:lpstr>
      <vt:lpstr>Proposal by one party that he or she is willing to enter into a contract.</vt:lpstr>
      <vt:lpstr>Contract that has no legal effect.</vt:lpstr>
      <vt:lpstr>Any agreement enforceable by law.</vt:lpstr>
      <vt:lpstr>Contract that comes about by the acts of the parties.</vt:lpstr>
      <vt:lpstr>Unqualified agreement by the offeree to be bound by the offer.</vt:lpstr>
      <vt:lpstr>Offer that has been changed by the offeree.</vt:lpstr>
      <vt:lpstr>Contract stated in oral or written words.</vt:lpstr>
      <vt:lpstr>Contract in which both parties make promises.</vt:lpstr>
      <vt:lpstr>Contract in which one party makes a promise in exchange for an act.</vt:lpstr>
      <vt:lpstr>An offer must fulfill these 3 requirements.</vt:lpstr>
      <vt:lpstr>5 Ways an offer comes to an end</vt:lpstr>
      <vt:lpstr>Contracts are classified in 4 ways</vt:lpstr>
      <vt:lpstr>Anne Samuels offered John Goodwin $25 if Goodwin would polish her car.  Goodwin said nothing but started to work and polished the car. Is there a contract?</vt:lpstr>
      <vt:lpstr>Annette Ramey, a sales representative for the Carlin Boat Company, wrote to Harry Duffin, offering to sell him a boat for $600 and agreed to hold the offer open for one week.  Two days later, before Duffin made an acceptance, the boat company withdrew its offer.  Could the company legally do this?</vt:lpstr>
      <vt:lpstr>Arlene Burns, a dealer in preowned cars, called Sam Firman and offered to sell him a preowned car for $2000.  Firman told her he wanted to think it over and would let her know later.  That afternoon Firman sent Burns a letter by express mail saying that he would buy the used car.  Did this result in a valid contract?</vt:lpstr>
      <vt:lpstr>Bob Keefer wrote to Ed Ramirez offering to sell him the restaurant that Keefer owned.  Ramirez wrote back to Keefer accepting the offer.  He mailed the letter of acceptance on March 17 at 10:30 am and Keefer received it on March 18 at 11:00 am. Keefer had decided to revoke his offer, however, and had mailed a second letter to Ramirez on March 16 at 11:00 am, which stated his decision to revoke.  Ramirez received this letter on March 17 at 10:00 am.  Was there a contract?</vt:lpstr>
      <vt:lpstr>Betty Allen offered to sell Cynthia Blaustein her skis for $100.  She wrote to Blaustein, saying, “If I do not hear from you in two weeks, I will assume that you accept my offer.”  If Blaustein does not answer, must she pay Allen $100 for the skis?</vt:lpstr>
    </vt:vector>
  </TitlesOfParts>
  <Company>Fillmore 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Ellsworth, Tricia</dc:creator>
  <cp:lastModifiedBy>Ellsworth, Tricia</cp:lastModifiedBy>
  <cp:revision>38</cp:revision>
  <dcterms:created xsi:type="dcterms:W3CDTF">2019-03-19T20:32:54Z</dcterms:created>
  <dcterms:modified xsi:type="dcterms:W3CDTF">2019-03-20T18:20:10Z</dcterms:modified>
</cp:coreProperties>
</file>